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24"/>
    <p:restoredTop sz="94610"/>
  </p:normalViewPr>
  <p:slideViewPr>
    <p:cSldViewPr snapToGrid="0" snapToObjects="1">
      <p:cViewPr varScale="1">
        <p:scale>
          <a:sx n="164" d="100"/>
          <a:sy n="164" d="100"/>
        </p:scale>
        <p:origin x="184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8275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Framing for Samantha: this is an operations proposal, not a marketing one. The pitch is that Triple 8 owns the platform and the data inside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with ownership — it separates this from buying seats on someone else's platform.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that lands with a COO — it is a continuity and risk argument, not a tech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Connectors are read-only to start. Existing tools stay in place — nothing gets ripped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 this to turnover cost — assistants and coordinators are the highest-churn roles.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Roster-wide benefit is the argument for doing this at the company level rather than per-manager.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as a daily briefing each manager gets, not another dashboard to 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revenue slide. Sponsorship discovery is where the Hub pays for itself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Legal admin reduction is a concrete, measurable win to point at in a 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Consent and retention policy get set by Triple 8 — worth naming that proactively.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Consistency across managers is the operational pain a COO feels most directly.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body of the deck on defensibility — this is the strategic, not tactical,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a scoped pilot on one artist and one sponsor pipeline before a company-wide rollout.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flipH="1">
            <a:off x="9143999" y="0"/>
            <a:ext cx="45719" cy="5143500"/>
          </a:xfrm>
          <a:prstGeom prst="rect">
            <a:avLst/>
          </a:prstGeom>
          <a:solidFill>
            <a:srgbClr val="0D2C4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777240"/>
            <a:ext cx="51206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Own Your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Intelligence.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502920" y="30175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AI Intelligence Hub for Brand X 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02920" y="35204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…….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502920" y="46177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KAMANA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Start With an Intelligence Hub?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i="1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 isn't automating tasks. It's owning what Triple 8 already knows.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20040" y="1783080"/>
            <a:ext cx="2651760" cy="297180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0040" y="1783080"/>
            <a:ext cx="265176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80" y="2011680"/>
            <a:ext cx="640080" cy="6400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84632" y="2761488"/>
            <a:ext cx="23225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One Central Brain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02920" y="320040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dozens of disconnected AI tools. A single secure environment that connects every source of information across the company and answers in plain English.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172968" y="1783080"/>
            <a:ext cx="2651760" cy="297180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172968" y="1783080"/>
            <a:ext cx="265176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8808" y="2011680"/>
            <a:ext cx="640080" cy="6400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337560" y="2761488"/>
            <a:ext cx="23225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Private and Owned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355848" y="320040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knowledge base belongs to Triple 8 — not a vendor. Your artist data, deal history and relationships stay inside the company.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6025896" y="1783080"/>
            <a:ext cx="2651760" cy="297180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025896" y="1783080"/>
            <a:ext cx="265176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1736" y="2011680"/>
            <a:ext cx="640080" cy="6400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190488" y="2761488"/>
            <a:ext cx="23225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Compounding Asset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208776" y="3200400"/>
            <a:ext cx="2286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email, meeting, contract and campaign makes it sharper. Competitors can buy software; they can't buy your history.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RISK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Knowledge Walks Out the Door</a:t>
            </a:r>
            <a:endParaRPr lang="en-US" sz="2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63040"/>
            <a:ext cx="566928" cy="5669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2176272"/>
            <a:ext cx="41148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greatest exposure a management company carries is that its most valuable knowledge lives in individual heads, inboxes and notebooks.</a:t>
            </a: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endParaRPr lang="en-US" sz="12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manager leaves, years of relationship context leave with them — and the next person starts over.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200" y="3931920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14B8B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organization — not the individual — becomes the owner of its intelligence.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4846320" y="1463040"/>
            <a:ext cx="3840480" cy="3246120"/>
          </a:xfrm>
          <a:prstGeom prst="rect">
            <a:avLst/>
          </a:prstGeom>
          <a:solidFill>
            <a:srgbClr val="1C2C48"/>
          </a:solidFill>
          <a:ln w="12700">
            <a:solidFill>
              <a:srgbClr val="195D6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846320" y="1463040"/>
            <a:ext cx="384048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074920" y="169164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DISAPPEARS TODAY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074920" y="2084832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of relationship history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sponsorship conversations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Artist preferences on the road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Hard-won tour lessons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Negotiation strategy and precedent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and venue contacts</a:t>
            </a:r>
            <a:endParaRPr lang="en-US" sz="115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ideas that never shipped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ENVIRONMENT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 Source, One Question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572768"/>
            <a:ext cx="1920240" cy="640080"/>
          </a:xfrm>
          <a:prstGeom prst="roundRect">
            <a:avLst>
              <a:gd name="adj" fmla="val 14286"/>
            </a:avLst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572768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69464" y="1572768"/>
            <a:ext cx="1920240" cy="640080"/>
          </a:xfrm>
          <a:prstGeom prst="roundRect">
            <a:avLst>
              <a:gd name="adj" fmla="val 14286"/>
            </a:avLst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60904" y="1572768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Drive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36008" y="1572768"/>
            <a:ext cx="1920240" cy="640080"/>
          </a:xfrm>
          <a:prstGeom prst="roundRect">
            <a:avLst>
              <a:gd name="adj" fmla="val 14286"/>
            </a:avLst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27448" y="1572768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Dropbox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702552" y="1572768"/>
            <a:ext cx="1920240" cy="640080"/>
          </a:xfrm>
          <a:prstGeom prst="roundRect">
            <a:avLst>
              <a:gd name="adj" fmla="val 14286"/>
            </a:avLst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793992" y="1572768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Notion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2377440"/>
            <a:ext cx="1920240" cy="640080"/>
          </a:xfrm>
          <a:prstGeom prst="roundRect">
            <a:avLst>
              <a:gd name="adj" fmla="val 14286"/>
            </a:avLst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3774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Slack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569464" y="2377440"/>
            <a:ext cx="1920240" cy="640080"/>
          </a:xfrm>
          <a:prstGeom prst="roundRect">
            <a:avLst>
              <a:gd name="adj" fmla="val 14286"/>
            </a:avLst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660904" y="23774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Recordings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636008" y="2377440"/>
            <a:ext cx="1920240" cy="640080"/>
          </a:xfrm>
          <a:prstGeom prst="roundRect">
            <a:avLst>
              <a:gd name="adj" fmla="val 14286"/>
            </a:avLst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27448" y="23774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 Notes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702552" y="2377440"/>
            <a:ext cx="1920240" cy="640080"/>
          </a:xfrm>
          <a:prstGeom prst="roundRect">
            <a:avLst>
              <a:gd name="adj" fmla="val 14286"/>
            </a:avLst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793992" y="237744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Calendars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02920" y="3182112"/>
            <a:ext cx="1920240" cy="640080"/>
          </a:xfrm>
          <a:prstGeom prst="roundRect">
            <a:avLst>
              <a:gd name="adj" fmla="val 14286"/>
            </a:avLst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94360" y="3182112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569464" y="3182112"/>
            <a:ext cx="1920240" cy="640080"/>
          </a:xfrm>
          <a:prstGeom prst="roundRect">
            <a:avLst>
              <a:gd name="adj" fmla="val 14286"/>
            </a:avLst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660904" y="3182112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Sponsorship Docs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636008" y="3182112"/>
            <a:ext cx="1920240" cy="640080"/>
          </a:xfrm>
          <a:prstGeom prst="roundRect">
            <a:avLst>
              <a:gd name="adj" fmla="val 14286"/>
            </a:avLst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27448" y="3182112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Tour Documents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702552" y="3182112"/>
            <a:ext cx="1920240" cy="640080"/>
          </a:xfrm>
          <a:prstGeom prst="roundRect">
            <a:avLst>
              <a:gd name="adj" fmla="val 14286"/>
            </a:avLst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793992" y="3182112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Records</a:t>
            </a:r>
            <a:endParaRPr lang="en-US" sz="1200" dirty="0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14800"/>
            <a:ext cx="457200" cy="457200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1097280" y="4133088"/>
            <a:ext cx="7543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has to remember where something was filed. A manager asks the question in plain English and the Hub finds the answer regardless of which system it originally lived in.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&amp; TRAINING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 New Hire Inherits Years of Context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managers learn by shadowing. The Hub gives them the collective experience of the company on day one — an always-available mentor trained on Triple 8's own work.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084832"/>
            <a:ext cx="310896" cy="310896"/>
          </a:xfrm>
          <a:prstGeom prst="ellipse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2157984"/>
            <a:ext cx="164592" cy="16459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0120" y="20574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typically structure a sponsorship agreement?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2542032"/>
            <a:ext cx="310896" cy="310896"/>
          </a:xfrm>
          <a:prstGeom prst="ellipse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2615184"/>
            <a:ext cx="164592" cy="16459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60120" y="25146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this artist's preferences on the road?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502920" y="2999232"/>
            <a:ext cx="310896" cy="310896"/>
          </a:xfrm>
          <a:prstGeom prst="ellipse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3072384"/>
            <a:ext cx="164592" cy="16459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0120" y="29718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me the sponsorship pitches that actually closed.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502920" y="3456432"/>
            <a:ext cx="310896" cy="310896"/>
          </a:xfrm>
          <a:prstGeom prst="ellipse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3529584"/>
            <a:ext cx="164592" cy="16459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960120" y="3429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prepare for a festival announcement?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502920" y="3913632"/>
            <a:ext cx="310896" cy="310896"/>
          </a:xfrm>
          <a:prstGeom prst="ellipse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3986784"/>
            <a:ext cx="164592" cy="16459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960120" y="38862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went wrong the last time we ran a campaign like this?</a:t>
            </a:r>
            <a:endParaRPr lang="en-US" sz="1300" dirty="0"/>
          </a:p>
        </p:txBody>
      </p:sp>
      <p:sp>
        <p:nvSpPr>
          <p:cNvPr id="20" name="Text 13"/>
          <p:cNvSpPr/>
          <p:nvPr/>
        </p:nvSpPr>
        <p:spPr>
          <a:xfrm>
            <a:off x="502920" y="44988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4B8B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Ramp that used to take months of shadowing compresses into weeks.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INTELLIGENCE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One Manager's Breakthrough Becomes Everyone's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457200" y="1481328"/>
            <a:ext cx="3977640" cy="2743200"/>
          </a:xfrm>
          <a:prstGeom prst="rect">
            <a:avLst/>
          </a:prstGeom>
          <a:solidFill>
            <a:srgbClr val="1C2C48"/>
          </a:solidFill>
          <a:ln w="12700">
            <a:solidFill>
              <a:srgbClr val="195D6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481328"/>
            <a:ext cx="3977640" cy="54864"/>
          </a:xfrm>
          <a:prstGeom prst="rect">
            <a:avLst/>
          </a:prstGeom>
          <a:solidFill>
            <a:srgbClr val="8A9BB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69164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 TODAY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85800" y="2103120"/>
            <a:ext cx="352044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winning sponsorship angle stays in one inbox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lesson gets re-learned artist by artist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manager builds a slightly different process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depends on who happens to know what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709160" y="1481328"/>
            <a:ext cx="3977640" cy="274320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709160" y="1481328"/>
            <a:ext cx="397764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37760" y="169164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AN INTELLIGENCE HUB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37760" y="2103120"/>
            <a:ext cx="352044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Wins and proven playbooks go company-wide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lesson learned once is never re-learned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works from the company's best thinking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playbook expands with every deal closed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57200" y="440740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4B8B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rising tide lifts every artist on the roster.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OPERATIONS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 AI Advisor for Every Manager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365760" y="1444752"/>
            <a:ext cx="2688336" cy="132588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" y="1682496"/>
            <a:ext cx="402336" cy="40233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5216" y="2194560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needs my attention today?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3227832" y="1444752"/>
            <a:ext cx="2688336" cy="132588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7288" y="1682496"/>
            <a:ext cx="402336" cy="40233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447288" y="2194560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sponsor threads have gone quiet?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6089904" y="1444752"/>
            <a:ext cx="2688336" cy="132588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1682496"/>
            <a:ext cx="402336" cy="40233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309360" y="2194560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contracts come up for renewal?</a:t>
            </a:r>
            <a:endParaRPr lang="en-US" sz="1200" dirty="0"/>
          </a:p>
        </p:txBody>
      </p:sp>
      <p:sp>
        <p:nvSpPr>
          <p:cNvPr id="13" name="Shape 8"/>
          <p:cNvSpPr/>
          <p:nvPr/>
        </p:nvSpPr>
        <p:spPr>
          <a:xfrm>
            <a:off x="365760" y="2980944"/>
            <a:ext cx="2688336" cy="132588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216" y="3218688"/>
            <a:ext cx="402336" cy="40233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85216" y="3730752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deadlines are closing in this week?</a:t>
            </a:r>
            <a:endParaRPr lang="en-US" sz="1200" dirty="0"/>
          </a:p>
        </p:txBody>
      </p:sp>
      <p:sp>
        <p:nvSpPr>
          <p:cNvPr id="16" name="Shape 10"/>
          <p:cNvSpPr/>
          <p:nvPr/>
        </p:nvSpPr>
        <p:spPr>
          <a:xfrm>
            <a:off x="3227832" y="2980944"/>
            <a:ext cx="2688336" cy="132588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7288" y="3218688"/>
            <a:ext cx="402336" cy="40233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3447288" y="3730752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has fallen through the cracks?</a:t>
            </a:r>
            <a:endParaRPr lang="en-US" sz="1200" dirty="0"/>
          </a:p>
        </p:txBody>
      </p:sp>
      <p:sp>
        <p:nvSpPr>
          <p:cNvPr id="19" name="Shape 12"/>
          <p:cNvSpPr/>
          <p:nvPr/>
        </p:nvSpPr>
        <p:spPr>
          <a:xfrm>
            <a:off x="6089904" y="2980944"/>
            <a:ext cx="2688336" cy="132588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9360" y="3218688"/>
            <a:ext cx="402336" cy="402336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309360" y="3730752"/>
            <a:ext cx="2249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artist opportunities are stalling?</a:t>
            </a:r>
            <a:endParaRPr lang="en-US" sz="1200" dirty="0"/>
          </a:p>
        </p:txBody>
      </p:sp>
      <p:sp>
        <p:nvSpPr>
          <p:cNvPr id="22" name="Text 14"/>
          <p:cNvSpPr/>
          <p:nvPr/>
        </p:nvSpPr>
        <p:spPr>
          <a:xfrm>
            <a:off x="365760" y="4535424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Managers stop hunting for information and start receiving recommendations drawn from everything the company knows.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SPONSORSHIP INTELLIGENCE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From Reactive Outreach to Proactive Positioning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1920240" cy="2907792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417320"/>
            <a:ext cx="192024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591056"/>
            <a:ext cx="685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4B8B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2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648" y="164592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212140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Monitor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40080" y="2505456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Hub continuously watches each artist's ideal brand partners for campaign launches, product releases, executive changes, funding news and CSR initiatives.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2560320" y="1417320"/>
            <a:ext cx="1920240" cy="2907792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560320" y="1417320"/>
            <a:ext cx="192024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743200" y="1591056"/>
            <a:ext cx="685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4B8B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24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8768" y="1645920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743200" y="212140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Detect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2743200" y="2505456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signal appears, it surfaces immediately — instead of waiting for someone on the team to happen across the news.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4663440" y="1417320"/>
            <a:ext cx="1920240" cy="2907792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4663440" y="1417320"/>
            <a:ext cx="192024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846320" y="1591056"/>
            <a:ext cx="685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4B8B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2400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1888" y="1645920"/>
            <a:ext cx="365760" cy="36576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4846320" y="212140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Match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4846320" y="2505456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pairs the opening with the right artist using audience fit, past partnerships and brand priorities already in the knowledge base.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6766560" y="1417320"/>
            <a:ext cx="1920240" cy="2907792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6766560" y="1417320"/>
            <a:ext cx="192024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6949440" y="1591056"/>
            <a:ext cx="685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4B8B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2400" dirty="0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5008" y="1645920"/>
            <a:ext cx="365760" cy="36576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6949440" y="2121408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Draft</a:t>
            </a:r>
            <a:endParaRPr lang="en-US" sz="1400" dirty="0"/>
          </a:p>
        </p:txBody>
      </p:sp>
      <p:sp>
        <p:nvSpPr>
          <p:cNvPr id="27" name="Text 21"/>
          <p:cNvSpPr/>
          <p:nvPr/>
        </p:nvSpPr>
        <p:spPr>
          <a:xfrm>
            <a:off x="6949440" y="2505456"/>
            <a:ext cx="1554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9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personalized outreach email is written from prior conversation history and artist assets — ready for a manager to review and send.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457200" y="4526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time researching. More time building the relationship.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RELATIONSHIPS &amp; PAPERWORK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Walk Into Every Conversation Informed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457200" y="1444752"/>
            <a:ext cx="4023360" cy="2907792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444752"/>
            <a:ext cx="402336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1664208"/>
            <a:ext cx="438912" cy="4389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13232" y="2176272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Centralized Brand Communications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13232" y="2761488"/>
            <a:ext cx="3520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prior conversation and proposal</a:t>
            </a:r>
            <a:endParaRPr lang="en-US" sz="11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makers and what they care about</a:t>
            </a:r>
            <a:endParaRPr lang="en-US" sz="11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opportunities and timing windows</a:t>
            </a:r>
            <a:endParaRPr lang="en-US" sz="11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notes — before you pick up the phone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663440" y="1444752"/>
            <a:ext cx="4023360" cy="2907792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63440" y="1444752"/>
            <a:ext cx="402336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72" y="1664208"/>
            <a:ext cx="438912" cy="4389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919472" y="2176272"/>
            <a:ext cx="3520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Intelligent Contract Management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919472" y="2761488"/>
            <a:ext cx="3520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every agreement expiring this quarter</a:t>
            </a:r>
            <a:endParaRPr lang="en-US" sz="11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sponsorship deals carry exclusivity?</a:t>
            </a:r>
            <a:endParaRPr lang="en-US" sz="11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touring agreements with venue bonuses</a:t>
            </a:r>
            <a:endParaRPr lang="en-US" sz="11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a new deal in our preferred language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457200" y="4517136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Agreements stop living in folders and email threads and start behaving like a searchable repository.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Nothing Important Is Ever Lost Again</a:t>
            </a:r>
            <a:endParaRPr lang="en-US" sz="2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81328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2176272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Calls, Zooms, artist check-ins and sponsor meetings generate the most valuable information in the business — and most of it dies in a notebook or an unread recording.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200" y="3611880"/>
            <a:ext cx="3611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4B8B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Weeks or years later, a manager can find exactly what was said, by whom, and what was promised.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26280" y="1481328"/>
            <a:ext cx="4160520" cy="3200400"/>
          </a:xfrm>
          <a:prstGeom prst="rect">
            <a:avLst/>
          </a:prstGeom>
          <a:solidFill>
            <a:srgbClr val="1C2C48"/>
          </a:solidFill>
          <a:ln w="12700">
            <a:solidFill>
              <a:srgbClr val="195D6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26280" y="1481328"/>
            <a:ext cx="416052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754880" y="1719072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2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AUTOMATICALLY, FOR EVERY CONVERSATION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4754880" y="2121408"/>
            <a:ext cx="37033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Transcribed in full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Summarized in a paragraph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items extracted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Follow-ups flagged and assigned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Filed by artist, sponsor, project or event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 to what the company already knows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WITHOUT DRIFT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Scale the Roster Without Diluting the Standard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365760" y="1508760"/>
            <a:ext cx="2688336" cy="187452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1508760"/>
            <a:ext cx="2688336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691640"/>
            <a:ext cx="2322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4B8B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66928" y="25146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set of processes, however many managers, artists or offices you add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27832" y="1508760"/>
            <a:ext cx="2688336" cy="187452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27832" y="1508760"/>
            <a:ext cx="2688336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10712" y="1691640"/>
            <a:ext cx="2322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4B8B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100%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3429000" y="25146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team working from the same institutional playbook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089904" y="1508760"/>
            <a:ext cx="2688336" cy="187452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89904" y="1508760"/>
            <a:ext cx="2688336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72784" y="1691640"/>
            <a:ext cx="2322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14B8B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6291072" y="25146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lost when a manager, coordinator or assistant moves on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65760" y="3621024"/>
            <a:ext cx="8412480" cy="1005840"/>
          </a:xfrm>
          <a:prstGeom prst="rect">
            <a:avLst/>
          </a:prstGeom>
          <a:solidFill>
            <a:srgbClr val="1C2C48"/>
          </a:solidFill>
          <a:ln w="12700">
            <a:solidFill>
              <a:srgbClr val="195D6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5760" y="3621024"/>
            <a:ext cx="8412480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3785616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stops meaning fragmentation. Every new hire makes the system stronger instead of thinner — and every artist benefits from the company's collective expertise, not just their manager's.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017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 GAME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Advantage Compounds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365760" y="1481328"/>
            <a:ext cx="2688336" cy="192024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1481328"/>
            <a:ext cx="2688336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691640"/>
            <a:ext cx="402336" cy="4023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66928" y="22128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WEEK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566928" y="2542032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 gets smarter — every meeting, negotiation and campaign adds to it.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27832" y="1481328"/>
            <a:ext cx="2688336" cy="192024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227832" y="1481328"/>
            <a:ext cx="2688336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1691640"/>
            <a:ext cx="402336" cy="4023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29000" y="22128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MONTH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3429000" y="2542032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company gets more efficient — less searching, less repeating, less rework.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089904" y="1481328"/>
            <a:ext cx="2688336" cy="192024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089904" y="1481328"/>
            <a:ext cx="2688336" cy="54864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1072" y="1691640"/>
            <a:ext cx="402336" cy="40233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91072" y="221284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YEAR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6291072" y="2542032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team's expertise gets more valuable — and harder for anyone to replicate.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365760" y="3611880"/>
            <a:ext cx="8412480" cy="1051560"/>
          </a:xfrm>
          <a:prstGeom prst="rect">
            <a:avLst/>
          </a:prstGeom>
          <a:solidFill>
            <a:srgbClr val="20314C"/>
          </a:solidFill>
          <a:ln w="12700">
            <a:solidFill>
              <a:srgbClr val="1A7482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365760" y="3611880"/>
            <a:ext cx="8412480" cy="54864"/>
          </a:xfrm>
          <a:prstGeom prst="rect">
            <a:avLst/>
          </a:prstGeom>
          <a:solidFill>
            <a:srgbClr val="14B8B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685800" y="384048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Competitors can hire people. They can buy the same software. They cannot replicate years of accumulated organizational intelligence.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657600"/>
            <a:ext cx="9144000" cy="1485900"/>
          </a:xfrm>
          <a:prstGeom prst="rect">
            <a:avLst/>
          </a:prstGeom>
          <a:solidFill>
            <a:srgbClr val="0E8A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457200"/>
            <a:ext cx="8046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Own Your</a:t>
            </a:r>
            <a:endParaRPr lang="en-US" sz="44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Intelligence.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23317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future of artist management isn't simply using AI. It's owning the platform that holds</a:t>
            </a:r>
            <a:endParaRPr lang="en-US" sz="14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14B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Brand X knows — and turning it into better decisions for every artist you represent.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31089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DD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foundation every future AI capability can be built on — automation, sponsorship discovery, artist development, forecasting, executive decision support.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397764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Let's Build Brand X’s Hub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663440" y="393192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1200" dirty="0">
                <a:solidFill>
                  <a:srgbClr val="0D1F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Bohan  |  Founder, Kamana</a:t>
            </a:r>
            <a:endParaRPr lang="en-US" sz="1200" dirty="0"/>
          </a:p>
          <a:p>
            <a:pPr marL="0" indent="0" algn="r">
              <a:lnSpc>
                <a:spcPct val="120000"/>
              </a:lnSpc>
              <a:buNone/>
            </a:pPr>
            <a:r>
              <a:rPr lang="en-US" sz="1200" dirty="0">
                <a:solidFill>
                  <a:srgbClr val="0D1F3C"/>
                </a:solidFill>
                <a:latin typeface="Calibri" pitchFamily="34" charset="0"/>
                <a:cs typeface="Calibri" pitchFamily="34" charset="-120"/>
              </a:rPr>
              <a:t>310.729.7094 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1288</Words>
  <Application>Microsoft Macintosh PowerPoint</Application>
  <PresentationFormat>On-screen Show (16:9)</PresentationFormat>
  <Paragraphs>165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Kamana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Intelligence Hub — Triple 8 Management</dc:title>
  <dc:subject>PptxGenJS Presentation</dc:subject>
  <dc:creator>Kamana</dc:creator>
  <cp:lastModifiedBy>John Bohan</cp:lastModifiedBy>
  <cp:revision>3</cp:revision>
  <dcterms:created xsi:type="dcterms:W3CDTF">2026-07-31T01:09:13Z</dcterms:created>
  <dcterms:modified xsi:type="dcterms:W3CDTF">2026-08-01T01:46:35Z</dcterms:modified>
</cp:coreProperties>
</file>